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13"/>
  </p:notesMasterIdLst>
  <p:handoutMasterIdLst>
    <p:handoutMasterId r:id="rId14"/>
  </p:handoutMasterIdLst>
  <p:sldIdLst>
    <p:sldId id="256" r:id="rId6"/>
    <p:sldId id="264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064569"/>
    <a:srgbClr val="51B02F"/>
    <a:srgbClr val="FFD579"/>
    <a:srgbClr val="009BA4"/>
    <a:srgbClr val="13A983"/>
    <a:srgbClr val="0074AC"/>
    <a:srgbClr val="93C356"/>
    <a:srgbClr val="BCC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1" autoAdjust="0"/>
    <p:restoredTop sz="97808" autoAdjust="0"/>
  </p:normalViewPr>
  <p:slideViewPr>
    <p:cSldViewPr snapToGrid="0" snapToObjects="1">
      <p:cViewPr varScale="1">
        <p:scale>
          <a:sx n="128" d="100"/>
          <a:sy n="128" d="100"/>
        </p:scale>
        <p:origin x="368" y="184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31.07.25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484313"/>
            <a:ext cx="106449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5B42F563-1123-01EE-B46C-106B46D9A1B8}"/>
              </a:ext>
            </a:extLst>
          </p:cNvPr>
          <p:cNvSpPr txBox="1"/>
          <p:nvPr userDrawn="1"/>
        </p:nvSpPr>
        <p:spPr>
          <a:xfrm>
            <a:off x="9097220" y="626613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21">
            <a:extLst>
              <a:ext uri="{FF2B5EF4-FFF2-40B4-BE49-F238E27FC236}">
                <a16:creationId xmlns:a16="http://schemas.microsoft.com/office/drawing/2014/main" id="{BF98112A-2E5F-A42A-1595-A3C345192A1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84" y="6151073"/>
            <a:ext cx="1481211" cy="603145"/>
          </a:xfrm>
          <a:prstGeom prst="rect">
            <a:avLst/>
          </a:prstGeom>
        </p:spPr>
      </p:pic>
      <p:pic>
        <p:nvPicPr>
          <p:cNvPr id="13" name="Picture 12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C29A849F-C453-303E-3E40-AD39BDFB22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5944106"/>
            <a:ext cx="3081130" cy="1002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709E3F-FC0E-5A67-34A5-A3E6EA98ADFF}"/>
              </a:ext>
            </a:extLst>
          </p:cNvPr>
          <p:cNvSpPr txBox="1"/>
          <p:nvPr userDrawn="1"/>
        </p:nvSpPr>
        <p:spPr>
          <a:xfrm>
            <a:off x="3185000" y="6335705"/>
            <a:ext cx="567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Data Science and AI for Medicine Training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chemeClr val="bg2"/>
                </a:solidFill>
              </a:rPr>
              <a:t>Training: Large Language Models and AI Assistants</a:t>
            </a: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7" Type="http://schemas.openxmlformats.org/officeDocument/2006/relationships/hyperlink" Target="https://huggingface.co/cha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claude.ai/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elmholtz-blablador.fz-juelich.de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212A-8844-FFBA-DA94-B1C60038CCEB}"/>
              </a:ext>
            </a:extLst>
          </p:cNvPr>
          <p:cNvSpPr txBox="1">
            <a:spLocks/>
          </p:cNvSpPr>
          <p:nvPr/>
        </p:nvSpPr>
        <p:spPr>
          <a:xfrm>
            <a:off x="694372" y="1824713"/>
            <a:ext cx="10525563" cy="41147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Science and AI for Medicine Training School</a:t>
            </a: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51B02F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noProof="0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TRAINING: 	Large Language Models and AI Assistants</a:t>
            </a:r>
          </a:p>
          <a:p>
            <a:endParaRPr lang="en-US" sz="2400" b="1" dirty="0">
              <a:solidFill>
                <a:srgbClr val="1E458E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rgbClr val="1E458E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SPEAKER:</a:t>
            </a:r>
            <a:endParaRPr lang="en-US" sz="24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endParaRPr lang="en-US" sz="2000" b="1" noProof="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A6794-943D-FAF6-63E3-19F998AE0A8B}"/>
              </a:ext>
            </a:extLst>
          </p:cNvPr>
          <p:cNvGrpSpPr/>
          <p:nvPr/>
        </p:nvGrpSpPr>
        <p:grpSpPr>
          <a:xfrm>
            <a:off x="8674863" y="5112799"/>
            <a:ext cx="3338575" cy="906150"/>
            <a:chOff x="8674863" y="5033287"/>
            <a:chExt cx="3338575" cy="906150"/>
          </a:xfrm>
        </p:grpSpPr>
        <p:pic>
          <p:nvPicPr>
            <p:cNvPr id="7" name="Grafik 5">
              <a:extLst>
                <a:ext uri="{FF2B5EF4-FFF2-40B4-BE49-F238E27FC236}">
                  <a16:creationId xmlns:a16="http://schemas.microsoft.com/office/drawing/2014/main" id="{B4C91ED9-BEE5-DD76-D063-D6D5EF2F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863" y="5033287"/>
              <a:ext cx="604100" cy="906150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B23C0277-C3FF-BA08-850E-BEBF56F3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963" y="5133946"/>
              <a:ext cx="2734475" cy="70483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489FA-64BE-54F8-2B61-78570CE2FBEE}"/>
              </a:ext>
            </a:extLst>
          </p:cNvPr>
          <p:cNvGrpSpPr/>
          <p:nvPr/>
        </p:nvGrpSpPr>
        <p:grpSpPr>
          <a:xfrm>
            <a:off x="10053068" y="3961586"/>
            <a:ext cx="1960370" cy="1072933"/>
            <a:chOff x="9352657" y="3429000"/>
            <a:chExt cx="2746810" cy="1503360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10495340-D47C-9755-F0E0-9928667CC3B0}"/>
                </a:ext>
              </a:extLst>
            </p:cNvPr>
            <p:cNvPicPr/>
            <p:nvPr/>
          </p:nvPicPr>
          <p:blipFill>
            <a:blip r:embed="rId4"/>
            <a:srcRect b="76109"/>
            <a:stretch>
              <a:fillRect/>
            </a:stretch>
          </p:blipFill>
          <p:spPr>
            <a:xfrm>
              <a:off x="9453822" y="3429000"/>
              <a:ext cx="2544480" cy="430731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" name="Picture 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7BAB9CC2-E24A-FCA5-3F56-07F741E0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57" y="3859731"/>
              <a:ext cx="2746810" cy="1072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1F63E8E-3A0A-05DD-7C98-2FDCB49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LLM Services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b="1" strike="noStrike" spc="-1" noProof="0" dirty="0">
                <a:solidFill>
                  <a:srgbClr val="00305E"/>
                </a:solidFill>
                <a:latin typeface="Open Sans ExtraBold"/>
              </a:rPr>
              <a:t>What is an LLM?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67ABA0-8E7B-CCBA-BA21-EB39655F10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237" y="1341050"/>
            <a:ext cx="10395407" cy="47019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Advanced AI models (Neural Networks / Deep Learning),  trained on large amounts of text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Aim to understand and generate human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take context into account and interact with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perform a variety of tasks depending on further specialization: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dirty="0"/>
              <a:t>Answering questions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dirty="0"/>
              <a:t>Summarizing texts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dirty="0"/>
              <a:t>Translating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dirty="0"/>
              <a:t>Generating code</a:t>
            </a:r>
          </a:p>
          <a:p>
            <a:pPr marL="681750" lvl="1" indent="-285750">
              <a:lnSpc>
                <a:spcPct val="150000"/>
              </a:lnSpc>
            </a:pPr>
            <a:r>
              <a:rPr lang="en-US" sz="1800" dirty="0"/>
              <a:t>Additional functions, e.g. web search</a:t>
            </a:r>
            <a:endParaRPr lang="en-US" sz="1800" noProof="0" dirty="0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EB04F53-BA4B-29B8-90AE-EEAAF15286F2}"/>
              </a:ext>
            </a:extLst>
          </p:cNvPr>
          <p:cNvGrpSpPr/>
          <p:nvPr/>
        </p:nvGrpSpPr>
        <p:grpSpPr>
          <a:xfrm>
            <a:off x="5445948" y="5212808"/>
            <a:ext cx="6479900" cy="647475"/>
            <a:chOff x="5465826" y="5212808"/>
            <a:chExt cx="6479900" cy="6474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6F5D2D-6D74-165E-7E9F-541A8485742D}"/>
                </a:ext>
              </a:extLst>
            </p:cNvPr>
            <p:cNvSpPr txBox="1">
              <a:spLocks/>
            </p:cNvSpPr>
            <p:nvPr/>
          </p:nvSpPr>
          <p:spPr>
            <a:xfrm>
              <a:off x="5465826" y="5213952"/>
              <a:ext cx="165059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Write a Python function which adds two given numbers</a:t>
              </a:r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265C74-6092-E8B3-FD4A-55B3F177839B}"/>
                </a:ext>
              </a:extLst>
            </p:cNvPr>
            <p:cNvSpPr txBox="1">
              <a:spLocks/>
            </p:cNvSpPr>
            <p:nvPr/>
          </p:nvSpPr>
          <p:spPr>
            <a:xfrm>
              <a:off x="10295134" y="5212808"/>
              <a:ext cx="165059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def add(a, b):</a:t>
              </a:r>
            </a:p>
            <a:p>
              <a:r>
                <a:rPr lang="en-US" sz="1200" i="1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    result = a + b</a:t>
              </a:r>
            </a:p>
            <a:p>
              <a:r>
                <a:rPr lang="en-US" sz="1200" i="1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    return result</a:t>
              </a:r>
              <a:endParaRPr lang="en-US" sz="1200" i="1" dirty="0">
                <a:cs typeface="Times New Roman" panose="02020603050405020304" pitchFamily="18" charset="0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250CE7F-2FF6-E08B-288C-5F9973A748A6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 flipV="1">
              <a:off x="7116418" y="5294243"/>
              <a:ext cx="515252" cy="242875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B441AA68-EAAB-A583-68D1-42F32C8B3630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9664246" y="5294243"/>
              <a:ext cx="630888" cy="24173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987F175-FBF1-041F-CF99-4EC122541B5B}"/>
              </a:ext>
            </a:extLst>
          </p:cNvPr>
          <p:cNvGrpSpPr/>
          <p:nvPr/>
        </p:nvGrpSpPr>
        <p:grpSpPr>
          <a:xfrm>
            <a:off x="5445948" y="4594917"/>
            <a:ext cx="6296495" cy="461665"/>
            <a:chOff x="5465826" y="4594917"/>
            <a:chExt cx="6296495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021831-6939-027F-E1CD-0BE36B338727}"/>
                </a:ext>
              </a:extLst>
            </p:cNvPr>
            <p:cNvSpPr txBox="1">
              <a:spLocks/>
            </p:cNvSpPr>
            <p:nvPr/>
          </p:nvSpPr>
          <p:spPr>
            <a:xfrm>
              <a:off x="5465826" y="4594917"/>
              <a:ext cx="165059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Translate „Hello world“</a:t>
              </a:r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032CF1-87B2-31CA-3715-C674BBF4021E}"/>
                </a:ext>
              </a:extLst>
            </p:cNvPr>
            <p:cNvSpPr txBox="1">
              <a:spLocks/>
            </p:cNvSpPr>
            <p:nvPr/>
          </p:nvSpPr>
          <p:spPr>
            <a:xfrm>
              <a:off x="10295134" y="4695051"/>
              <a:ext cx="146718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Hallo Welt</a:t>
              </a:r>
              <a:endParaRPr lang="en-US" sz="1200" dirty="0">
                <a:cs typeface="Times New Roman" panose="02020603050405020304" pitchFamily="18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BE9FA67-68F3-D0E7-F924-70B03C31EA9C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V="1">
              <a:off x="7116418" y="4822602"/>
              <a:ext cx="515252" cy="3148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D1A0B02-100A-E0E4-F1F2-3F37B58AADF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9664246" y="4833550"/>
              <a:ext cx="630888" cy="1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E2EEC3B-E0D5-C54F-6116-F28BAF1DB5BB}"/>
              </a:ext>
            </a:extLst>
          </p:cNvPr>
          <p:cNvGrpSpPr/>
          <p:nvPr/>
        </p:nvGrpSpPr>
        <p:grpSpPr>
          <a:xfrm>
            <a:off x="5445948" y="3866412"/>
            <a:ext cx="6479900" cy="530984"/>
            <a:chOff x="5465826" y="3866412"/>
            <a:chExt cx="6479900" cy="53098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C576CE-D713-BCD4-030D-45BA2634FCB0}"/>
                </a:ext>
              </a:extLst>
            </p:cNvPr>
            <p:cNvSpPr txBox="1">
              <a:spLocks/>
            </p:cNvSpPr>
            <p:nvPr/>
          </p:nvSpPr>
          <p:spPr>
            <a:xfrm>
              <a:off x="5465826" y="3866412"/>
              <a:ext cx="165059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Summarize the content in </a:t>
              </a:r>
              <a:r>
                <a:rPr lang="en-US" sz="1200" dirty="0" err="1">
                  <a:solidFill>
                    <a:srgbClr val="202122"/>
                  </a:solidFill>
                  <a:cs typeface="Times New Roman" panose="02020603050405020304" pitchFamily="18" charset="0"/>
                </a:rPr>
                <a:t>paper.pdf</a:t>
              </a:r>
              <a:endParaRPr lang="en-US" sz="1200" dirty="0"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6748D49-C694-59E7-AB46-B9CBC641CB91}"/>
                </a:ext>
              </a:extLst>
            </p:cNvPr>
            <p:cNvSpPr txBox="1">
              <a:spLocks/>
            </p:cNvSpPr>
            <p:nvPr/>
          </p:nvSpPr>
          <p:spPr>
            <a:xfrm>
              <a:off x="10295134" y="3935731"/>
              <a:ext cx="165059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02122"/>
                  </a:solidFill>
                  <a:cs typeface="Times New Roman" panose="02020603050405020304" pitchFamily="18" charset="0"/>
                </a:rPr>
                <a:t>In this article, the authors claim …</a:t>
              </a:r>
              <a:endParaRPr lang="en-US" sz="1200" dirty="0">
                <a:cs typeface="Times New Roman" panose="02020603050405020304" pitchFamily="18" charset="0"/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A14721A-E265-2D15-9A14-5E7D7FF5CB61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116418" y="4097245"/>
              <a:ext cx="515252" cy="69319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BE6D0F-17BA-C806-66C1-B1D7C1D04616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9664246" y="4166564"/>
              <a:ext cx="630888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E11FE89-37F7-502C-A9CF-52716B54954A}"/>
              </a:ext>
            </a:extLst>
          </p:cNvPr>
          <p:cNvGrpSpPr/>
          <p:nvPr/>
        </p:nvGrpSpPr>
        <p:grpSpPr>
          <a:xfrm>
            <a:off x="5445948" y="3333068"/>
            <a:ext cx="6659912" cy="554370"/>
            <a:chOff x="5465826" y="3333068"/>
            <a:chExt cx="6659912" cy="55437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38C7DA5-6D56-2BB1-B761-9DB2EA6BFEE7}"/>
                </a:ext>
              </a:extLst>
            </p:cNvPr>
            <p:cNvGrpSpPr/>
            <p:nvPr/>
          </p:nvGrpSpPr>
          <p:grpSpPr>
            <a:xfrm>
              <a:off x="5465826" y="3335396"/>
              <a:ext cx="2165844" cy="552042"/>
              <a:chOff x="5465826" y="3335396"/>
              <a:chExt cx="2165844" cy="55204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860F97-B3A3-5708-6420-C52CCF9E7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826" y="3335396"/>
                <a:ext cx="165059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02122"/>
                    </a:solidFill>
                    <a:cs typeface="Times New Roman" panose="02020603050405020304" pitchFamily="18" charset="0"/>
                  </a:rPr>
                  <a:t>What means NLP?</a:t>
                </a:r>
                <a:endParaRPr lang="en-US" sz="12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F1D4F181-5DCE-0648-D553-9D69FA468DBE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116418" y="3473896"/>
                <a:ext cx="515252" cy="413542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6834604-7A41-97C5-3862-ADD7B068304B}"/>
                </a:ext>
              </a:extLst>
            </p:cNvPr>
            <p:cNvGrpSpPr/>
            <p:nvPr/>
          </p:nvGrpSpPr>
          <p:grpSpPr>
            <a:xfrm>
              <a:off x="9664246" y="3333068"/>
              <a:ext cx="2461492" cy="530663"/>
              <a:chOff x="9664246" y="3333068"/>
              <a:chExt cx="2461492" cy="53066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D75AA5-F311-6230-31D1-7C68B7984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95133" y="3333068"/>
                <a:ext cx="183060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02122"/>
                    </a:solidFill>
                    <a:cs typeface="Times New Roman" panose="02020603050405020304" pitchFamily="18" charset="0"/>
                  </a:rPr>
                  <a:t>NLP, or “Natural Language Processing”..</a:t>
                </a:r>
                <a:endParaRPr lang="en-US" sz="1200" dirty="0"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7EBC76C-C04B-3B01-86D7-430E5DE2609F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 flipV="1">
                <a:off x="9664246" y="3563901"/>
                <a:ext cx="630887" cy="29983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6B36AB-6511-3A50-F2C1-6782B864402E}"/>
              </a:ext>
            </a:extLst>
          </p:cNvPr>
          <p:cNvGrpSpPr/>
          <p:nvPr/>
        </p:nvGrpSpPr>
        <p:grpSpPr>
          <a:xfrm>
            <a:off x="7688883" y="3793853"/>
            <a:ext cx="1842222" cy="1602128"/>
            <a:chOff x="7708761" y="3793853"/>
            <a:chExt cx="1842222" cy="1602128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4962CA8-11AA-D0D3-FA9B-E613BA3A94E8}"/>
                </a:ext>
              </a:extLst>
            </p:cNvPr>
            <p:cNvGrpSpPr/>
            <p:nvPr/>
          </p:nvGrpSpPr>
          <p:grpSpPr>
            <a:xfrm>
              <a:off x="7708761" y="3793853"/>
              <a:ext cx="1842222" cy="1602128"/>
              <a:chOff x="7708761" y="3793853"/>
              <a:chExt cx="1842222" cy="160212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5FC0CA-B98A-3AF4-327E-B47E82C2ACEA}"/>
                  </a:ext>
                </a:extLst>
              </p:cNvPr>
              <p:cNvSpPr/>
              <p:nvPr/>
            </p:nvSpPr>
            <p:spPr>
              <a:xfrm>
                <a:off x="7708762" y="4027464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34B065-4C90-B3A5-6ADF-882343E75507}"/>
                  </a:ext>
                </a:extLst>
              </p:cNvPr>
              <p:cNvSpPr/>
              <p:nvPr/>
            </p:nvSpPr>
            <p:spPr>
              <a:xfrm>
                <a:off x="7708762" y="4261076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E793A7A-238A-2D56-92B6-9A600037BAF5}"/>
                  </a:ext>
                </a:extLst>
              </p:cNvPr>
              <p:cNvSpPr/>
              <p:nvPr/>
            </p:nvSpPr>
            <p:spPr>
              <a:xfrm>
                <a:off x="7708762" y="4494688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0E7C474-26EE-0660-3CEB-CBDEA30D3D1C}"/>
                  </a:ext>
                </a:extLst>
              </p:cNvPr>
              <p:cNvSpPr/>
              <p:nvPr/>
            </p:nvSpPr>
            <p:spPr>
              <a:xfrm>
                <a:off x="7708762" y="4728299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A0D30DC-A1A6-238F-1A6F-F36ED19524C3}"/>
                  </a:ext>
                </a:extLst>
              </p:cNvPr>
              <p:cNvSpPr/>
              <p:nvPr/>
            </p:nvSpPr>
            <p:spPr>
              <a:xfrm>
                <a:off x="8520283" y="4027464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F8C5CF0-D8CF-12B9-39D6-15C7C0E917AF}"/>
                  </a:ext>
                </a:extLst>
              </p:cNvPr>
              <p:cNvSpPr/>
              <p:nvPr/>
            </p:nvSpPr>
            <p:spPr>
              <a:xfrm>
                <a:off x="8520283" y="4261076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596F93-E1F3-209B-EBAA-FCF193303ACA}"/>
                  </a:ext>
                </a:extLst>
              </p:cNvPr>
              <p:cNvSpPr/>
              <p:nvPr/>
            </p:nvSpPr>
            <p:spPr>
              <a:xfrm>
                <a:off x="8520283" y="4494688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E2F144B-7A8D-447F-F5A1-B003270B23C3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7927940" y="4129295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8318E1-BCB3-0C04-9451-326ECCBCA050}"/>
                  </a:ext>
                </a:extLst>
              </p:cNvPr>
              <p:cNvCxnSpPr>
                <a:cxnSpLocks/>
                <a:stCxn id="9" idx="6"/>
                <a:endCxn id="12" idx="2"/>
              </p:cNvCxnSpPr>
              <p:nvPr/>
            </p:nvCxnSpPr>
            <p:spPr>
              <a:xfrm flipV="1">
                <a:off x="7927940" y="4129295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1ED2335-1119-84E3-52C4-9F7C63EA5E81}"/>
                  </a:ext>
                </a:extLst>
              </p:cNvPr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7927940" y="4129295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5F724D4-68CE-1C01-58BA-149B0B351E82}"/>
                  </a:ext>
                </a:extLst>
              </p:cNvPr>
              <p:cNvCxnSpPr/>
              <p:nvPr/>
            </p:nvCxnSpPr>
            <p:spPr>
              <a:xfrm>
                <a:off x="7927940" y="4362907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0CF21F0-3E13-BED9-2D71-BB42DA6CD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7940" y="4362907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CF1E532-A0D5-8C3A-22FF-70CB4830F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7940" y="4362907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AD4EE64-630B-FEF5-7E90-88A214294CA1}"/>
                  </a:ext>
                </a:extLst>
              </p:cNvPr>
              <p:cNvCxnSpPr/>
              <p:nvPr/>
            </p:nvCxnSpPr>
            <p:spPr>
              <a:xfrm>
                <a:off x="7927940" y="4601541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01F4E82-B526-97D0-8848-A8F10D513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7940" y="4601541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6EEBAF6-4836-1F43-D5C5-0C26302F5371}"/>
                  </a:ext>
                </a:extLst>
              </p:cNvPr>
              <p:cNvCxnSpPr>
                <a:cxnSpLocks/>
                <a:stCxn id="11" idx="6"/>
                <a:endCxn id="13" idx="2"/>
              </p:cNvCxnSpPr>
              <p:nvPr/>
            </p:nvCxnSpPr>
            <p:spPr>
              <a:xfrm rot="16200000">
                <a:off x="7990500" y="4300347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402EFFC-B158-4F8D-F366-B303D6BDA606}"/>
                  </a:ext>
                </a:extLst>
              </p:cNvPr>
              <p:cNvCxnSpPr>
                <a:cxnSpLocks/>
                <a:stCxn id="11" idx="6"/>
                <a:endCxn id="12" idx="2"/>
              </p:cNvCxnSpPr>
              <p:nvPr/>
            </p:nvCxnSpPr>
            <p:spPr>
              <a:xfrm rot="16200000">
                <a:off x="7873694" y="4183541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712F6AD-20FF-45A9-27C4-1FD261E90405}"/>
                  </a:ext>
                </a:extLst>
              </p:cNvPr>
              <p:cNvCxnSpPr>
                <a:cxnSpLocks/>
                <a:stCxn id="14" idx="2"/>
                <a:endCxn id="8" idx="6"/>
              </p:cNvCxnSpPr>
              <p:nvPr/>
            </p:nvCxnSpPr>
            <p:spPr>
              <a:xfrm rot="16200000" flipV="1">
                <a:off x="7990500" y="4066735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DF80207-E1AE-B4DB-B69D-F2E2ACCF1EB3}"/>
                  </a:ext>
                </a:extLst>
              </p:cNvPr>
              <p:cNvSpPr/>
              <p:nvPr/>
            </p:nvSpPr>
            <p:spPr>
              <a:xfrm>
                <a:off x="7708762" y="3793853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8FC2737-685B-F0D4-3513-06589639F0D1}"/>
                  </a:ext>
                </a:extLst>
              </p:cNvPr>
              <p:cNvCxnSpPr>
                <a:cxnSpLocks/>
                <a:stCxn id="26" idx="6"/>
                <a:endCxn id="12" idx="2"/>
              </p:cNvCxnSpPr>
              <p:nvPr/>
            </p:nvCxnSpPr>
            <p:spPr>
              <a:xfrm rot="16200000" flipH="1">
                <a:off x="8107306" y="3716317"/>
                <a:ext cx="233612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56A3C2B-4324-6349-4D6B-F800EBEE28D4}"/>
                  </a:ext>
                </a:extLst>
              </p:cNvPr>
              <p:cNvCxnSpPr>
                <a:cxnSpLocks/>
                <a:stCxn id="26" idx="6"/>
                <a:endCxn id="13" idx="2"/>
              </p:cNvCxnSpPr>
              <p:nvPr/>
            </p:nvCxnSpPr>
            <p:spPr>
              <a:xfrm rot="16200000" flipH="1">
                <a:off x="7990500" y="3833123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39C313E-347E-D374-5A97-168F58D90540}"/>
                  </a:ext>
                </a:extLst>
              </p:cNvPr>
              <p:cNvCxnSpPr>
                <a:cxnSpLocks/>
                <a:stCxn id="26" idx="6"/>
                <a:endCxn id="14" idx="2"/>
              </p:cNvCxnSpPr>
              <p:nvPr/>
            </p:nvCxnSpPr>
            <p:spPr>
              <a:xfrm rot="16200000" flipH="1">
                <a:off x="7873694" y="3949929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8176EC-19FA-A302-D503-4772F8DB7C75}"/>
                  </a:ext>
                </a:extLst>
              </p:cNvPr>
              <p:cNvCxnSpPr>
                <a:cxnSpLocks/>
                <a:stCxn id="10" idx="6"/>
                <a:endCxn id="12" idx="2"/>
              </p:cNvCxnSpPr>
              <p:nvPr/>
            </p:nvCxnSpPr>
            <p:spPr>
              <a:xfrm rot="16200000">
                <a:off x="7990500" y="4066735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9900762-1701-5C5D-AE10-6B3194CBF178}"/>
                  </a:ext>
                </a:extLst>
              </p:cNvPr>
              <p:cNvSpPr/>
              <p:nvPr/>
            </p:nvSpPr>
            <p:spPr>
              <a:xfrm rot="10800000">
                <a:off x="9331805" y="4494688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FF1E3E9-49C6-6D7B-DE60-E8F7B131306A}"/>
                  </a:ext>
                </a:extLst>
              </p:cNvPr>
              <p:cNvSpPr/>
              <p:nvPr/>
            </p:nvSpPr>
            <p:spPr>
              <a:xfrm rot="10800000">
                <a:off x="9331805" y="4261076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FADEE51-010F-EFD6-69FD-4DBBB8032D60}"/>
                  </a:ext>
                </a:extLst>
              </p:cNvPr>
              <p:cNvSpPr/>
              <p:nvPr/>
            </p:nvSpPr>
            <p:spPr>
              <a:xfrm rot="10800000">
                <a:off x="9331805" y="4027465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645641B-8BF3-9EAD-E993-B12615B146DC}"/>
                  </a:ext>
                </a:extLst>
              </p:cNvPr>
              <p:cNvSpPr/>
              <p:nvPr/>
            </p:nvSpPr>
            <p:spPr>
              <a:xfrm rot="10800000">
                <a:off x="9331805" y="3793853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9A24F1-EA0F-646C-D551-95E87671DE4B}"/>
                  </a:ext>
                </a:extLst>
              </p:cNvPr>
              <p:cNvCxnSpPr>
                <a:stCxn id="31" idx="6"/>
              </p:cNvCxnSpPr>
              <p:nvPr/>
            </p:nvCxnSpPr>
            <p:spPr>
              <a:xfrm rot="10800000">
                <a:off x="8739462" y="4596519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A9E0F2D-2355-9A3A-F1B6-34078F780404}"/>
                  </a:ext>
                </a:extLst>
              </p:cNvPr>
              <p:cNvCxnSpPr>
                <a:cxnSpLocks/>
                <a:stCxn id="32" idx="6"/>
              </p:cNvCxnSpPr>
              <p:nvPr/>
            </p:nvCxnSpPr>
            <p:spPr>
              <a:xfrm rot="10800000" flipV="1">
                <a:off x="8739462" y="4362907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4F03F2-8138-7ED3-840B-3FE596849540}"/>
                  </a:ext>
                </a:extLst>
              </p:cNvPr>
              <p:cNvCxnSpPr>
                <a:cxnSpLocks/>
                <a:stCxn id="31" idx="6"/>
              </p:cNvCxnSpPr>
              <p:nvPr/>
            </p:nvCxnSpPr>
            <p:spPr>
              <a:xfrm rot="10800000">
                <a:off x="8739462" y="4362907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A39708-0AB6-19CE-41ED-4E11AC816836}"/>
                  </a:ext>
                </a:extLst>
              </p:cNvPr>
              <p:cNvCxnSpPr/>
              <p:nvPr/>
            </p:nvCxnSpPr>
            <p:spPr>
              <a:xfrm rot="10800000">
                <a:off x="8739462" y="4362907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D6D08BC-EF9B-2F60-C87A-C40D5C2065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39462" y="4129295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097BF4-C967-4742-0D8A-6622739CF13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739462" y="4129295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3065285-4C0F-E0BE-A342-FAEB50055861}"/>
                  </a:ext>
                </a:extLst>
              </p:cNvPr>
              <p:cNvCxnSpPr/>
              <p:nvPr/>
            </p:nvCxnSpPr>
            <p:spPr>
              <a:xfrm rot="10800000">
                <a:off x="8739462" y="4124273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1E3F1F0-3521-7691-8BA4-303E00E4881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39462" y="3890661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DA5D27-637C-F29D-41E8-A61562C24C8D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 rot="5400000">
                <a:off x="8802022" y="3833124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1FE681-6E79-C924-AC8B-A0F199C2BE66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 rot="5400000">
                <a:off x="8685216" y="3949930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F98610B-FF28-63E7-07D7-ECFE9B2FC8B0}"/>
                  </a:ext>
                </a:extLst>
              </p:cNvPr>
              <p:cNvCxnSpPr>
                <a:cxnSpLocks/>
                <a:endCxn id="31" idx="6"/>
              </p:cNvCxnSpPr>
              <p:nvPr/>
            </p:nvCxnSpPr>
            <p:spPr>
              <a:xfrm rot="5400000" flipV="1">
                <a:off x="8802022" y="4066735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241AB36-9ED7-C695-40EF-0A5C1AB22767}"/>
                  </a:ext>
                </a:extLst>
              </p:cNvPr>
              <p:cNvSpPr/>
              <p:nvPr/>
            </p:nvSpPr>
            <p:spPr>
              <a:xfrm rot="10800000">
                <a:off x="9331805" y="4728300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3D3A1D-5A15-DC8F-1E8D-A89824FA8D4F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rot="5400000" flipH="1">
                <a:off x="8918828" y="4417153"/>
                <a:ext cx="233612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07277C3-BC1E-5899-C02B-D88C56230EE5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rot="5400000" flipH="1">
                <a:off x="8802022" y="4300347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F286F16-AF2D-87D9-7EC3-0809F4093C6A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rot="5400000" flipH="1">
                <a:off x="8685216" y="4183541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15DDDB-D665-EA88-9ECB-4F3926D9DA24}"/>
                  </a:ext>
                </a:extLst>
              </p:cNvPr>
              <p:cNvCxnSpPr>
                <a:cxnSpLocks/>
                <a:stCxn id="33" idx="6"/>
              </p:cNvCxnSpPr>
              <p:nvPr/>
            </p:nvCxnSpPr>
            <p:spPr>
              <a:xfrm rot="5400000">
                <a:off x="8802022" y="4066735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A15CDFE-2E45-B046-9DCA-89DDAFDACBA2}"/>
                  </a:ext>
                </a:extLst>
              </p:cNvPr>
              <p:cNvSpPr/>
              <p:nvPr/>
            </p:nvSpPr>
            <p:spPr>
              <a:xfrm>
                <a:off x="8520283" y="4725095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74045C3-8CA2-88DB-0760-67CC2FD3275D}"/>
                  </a:ext>
                </a:extLst>
              </p:cNvPr>
              <p:cNvSpPr/>
              <p:nvPr/>
            </p:nvSpPr>
            <p:spPr>
              <a:xfrm>
                <a:off x="8520283" y="4958707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F8435B1-9189-1ADA-AD00-CA0BBBB87F80}"/>
                  </a:ext>
                </a:extLst>
              </p:cNvPr>
              <p:cNvSpPr/>
              <p:nvPr/>
            </p:nvSpPr>
            <p:spPr>
              <a:xfrm rot="10800000">
                <a:off x="9331805" y="4958707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81AF18C-DFE4-4CCA-DF8F-C9146B465B37}"/>
                  </a:ext>
                </a:extLst>
              </p:cNvPr>
              <p:cNvSpPr/>
              <p:nvPr/>
            </p:nvSpPr>
            <p:spPr>
              <a:xfrm rot="10800000">
                <a:off x="9331805" y="5192319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005B339-4AEC-6336-A2E6-23CF8B589FDA}"/>
                  </a:ext>
                </a:extLst>
              </p:cNvPr>
              <p:cNvSpPr/>
              <p:nvPr/>
            </p:nvSpPr>
            <p:spPr>
              <a:xfrm>
                <a:off x="7708761" y="4958708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CE8F389-7805-058D-9E1B-BAE68A8FB2AC}"/>
                  </a:ext>
                </a:extLst>
              </p:cNvPr>
              <p:cNvSpPr/>
              <p:nvPr/>
            </p:nvSpPr>
            <p:spPr>
              <a:xfrm>
                <a:off x="7708761" y="5192319"/>
                <a:ext cx="219178" cy="203662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59EB6EE-0044-09A8-F798-3EFB3E3993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8842" y="5058815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9637861-059C-2E07-18FB-C06954363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5365" y="4826926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1584E8-99BE-01AE-8900-E1BB6AC5859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07305" y="4639089"/>
                <a:ext cx="233612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A7449B0-A4C1-49E3-7F11-41BBAEC232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11478" y="4419668"/>
                <a:ext cx="233612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CB0280A-5163-10A6-A624-7E9A78659D60}"/>
                  </a:ext>
                </a:extLst>
              </p:cNvPr>
              <p:cNvCxnSpPr/>
              <p:nvPr/>
            </p:nvCxnSpPr>
            <p:spPr>
              <a:xfrm>
                <a:off x="7938739" y="4835153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04DE611-AF4D-EA0A-1F44-AD387D228389}"/>
                  </a:ext>
                </a:extLst>
              </p:cNvPr>
              <p:cNvCxnSpPr/>
              <p:nvPr/>
            </p:nvCxnSpPr>
            <p:spPr>
              <a:xfrm>
                <a:off x="7925467" y="5059655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55740A-0D67-1645-F1F1-10DAD48EB0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997126" y="4755894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437E5C9-773A-3254-1640-BAD2DEBFA4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978258" y="4544004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0774F04-E737-BA66-BEC5-37F158E77C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26210" y="5052067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9F7C615-B962-1E0A-FCED-43E5B7D846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52733" y="4820178"/>
                <a:ext cx="592343" cy="233612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1BCD0DD-2C07-9EA6-B955-DB5290EAE9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14673" y="4632341"/>
                <a:ext cx="233612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56C202B-0ABE-97AD-2067-3E5F305EE7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6107" y="4828405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412A20F3-191F-2DDC-6A11-6607F5A1E3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2835" y="5052907"/>
                <a:ext cx="592343" cy="0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D4B14BE-3A97-47E2-13AD-4B5C6FB79A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804494" y="4749146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A4B9330-B2B7-784E-929C-A9DAF975E0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85215" y="4640304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953F54F-0191-1BC3-06E1-2257BCC1C11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78588" y="4400769"/>
                <a:ext cx="700835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BF2BD3C-B583-EFE1-0576-EE16F1070D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808646" y="4538970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E413357-F87C-3FF3-DA7D-6A6295DF51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815723" y="4281772"/>
                <a:ext cx="467223" cy="592343"/>
              </a:xfrm>
              <a:prstGeom prst="lin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9D79A62-D7B0-F98F-63E5-151F4D5EB4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70345" y="4647439"/>
              <a:ext cx="700835" cy="592343"/>
            </a:xfrm>
            <a:prstGeom prst="lin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61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EEE2B-0178-8A03-4E77-87A787F7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C0CCB4C-00FA-6C42-91EC-7AF42C7F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dirty="0">
                <a:solidFill>
                  <a:srgbClr val="00305E"/>
                </a:solidFill>
                <a:latin typeface="Open Sans ExtraBold"/>
              </a:rPr>
              <a:t>LLM Services</a:t>
            </a:r>
            <a:br>
              <a:rPr lang="en-US" spc="-1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Setup and usage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FDB455-8EAB-5128-1DD8-820D3EA4C91F}"/>
              </a:ext>
            </a:extLst>
          </p:cNvPr>
          <p:cNvGrpSpPr/>
          <p:nvPr/>
        </p:nvGrpSpPr>
        <p:grpSpPr>
          <a:xfrm>
            <a:off x="249966" y="1316894"/>
            <a:ext cx="3857063" cy="4704660"/>
            <a:chOff x="249966" y="1316894"/>
            <a:chExt cx="3857063" cy="470466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A5A814E-C0EC-E77D-E85E-F44FFB8D9D07}"/>
                </a:ext>
              </a:extLst>
            </p:cNvPr>
            <p:cNvSpPr txBox="1">
              <a:spLocks/>
            </p:cNvSpPr>
            <p:nvPr/>
          </p:nvSpPr>
          <p:spPr>
            <a:xfrm>
              <a:off x="249966" y="1316894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ChatGPT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418EE1-D609-8F26-E5F0-10C06BD06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66" y="1836769"/>
              <a:ext cx="3857063" cy="372609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C0310F-F8A7-475B-B441-22FBB0388B53}"/>
                </a:ext>
              </a:extLst>
            </p:cNvPr>
            <p:cNvSpPr txBox="1"/>
            <p:nvPr/>
          </p:nvSpPr>
          <p:spPr>
            <a:xfrm>
              <a:off x="1046066" y="5683000"/>
              <a:ext cx="22648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3"/>
                </a:rPr>
                <a:t>https://chatgpt.com/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AEF9-9BFF-1C11-3808-20FFD252E433}"/>
              </a:ext>
            </a:extLst>
          </p:cNvPr>
          <p:cNvGrpSpPr/>
          <p:nvPr/>
        </p:nvGrpSpPr>
        <p:grpSpPr>
          <a:xfrm>
            <a:off x="4214231" y="1316894"/>
            <a:ext cx="3857063" cy="4704660"/>
            <a:chOff x="4214231" y="1316894"/>
            <a:chExt cx="3857063" cy="47046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CA2A391-31C6-2146-8E14-F30257F7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4231" y="1836769"/>
              <a:ext cx="3857063" cy="3726093"/>
            </a:xfrm>
            <a:prstGeom prst="rect">
              <a:avLst/>
            </a:prstGeom>
          </p:spPr>
        </p:pic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7209A450-BBE4-7D39-3865-BB75D557599D}"/>
                </a:ext>
              </a:extLst>
            </p:cNvPr>
            <p:cNvSpPr txBox="1">
              <a:spLocks/>
            </p:cNvSpPr>
            <p:nvPr/>
          </p:nvSpPr>
          <p:spPr>
            <a:xfrm>
              <a:off x="4214231" y="1316894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Claude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F029A47-DB6F-77AC-B78A-9BE9418A4D01}"/>
                </a:ext>
              </a:extLst>
            </p:cNvPr>
            <p:cNvSpPr txBox="1"/>
            <p:nvPr/>
          </p:nvSpPr>
          <p:spPr>
            <a:xfrm>
              <a:off x="5161417" y="5683000"/>
              <a:ext cx="1962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5"/>
                </a:rPr>
                <a:t>https://claude.ai/</a:t>
              </a:r>
              <a:endParaRPr lang="en-US" sz="16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A321E0-BC23-A1C6-2E17-F6DA680FE899}"/>
              </a:ext>
            </a:extLst>
          </p:cNvPr>
          <p:cNvGrpSpPr/>
          <p:nvPr/>
        </p:nvGrpSpPr>
        <p:grpSpPr>
          <a:xfrm>
            <a:off x="8177424" y="1316894"/>
            <a:ext cx="3514643" cy="4704660"/>
            <a:chOff x="8177424" y="1316894"/>
            <a:chExt cx="3514643" cy="4704660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74C155-6F74-1B61-9253-52659D453335}"/>
                </a:ext>
              </a:extLst>
            </p:cNvPr>
            <p:cNvSpPr txBox="1">
              <a:spLocks/>
            </p:cNvSpPr>
            <p:nvPr/>
          </p:nvSpPr>
          <p:spPr>
            <a:xfrm>
              <a:off x="8177424" y="1316894"/>
              <a:ext cx="351464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Open models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FF2BBAE-FC86-DF36-DE99-1FB71DF20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424" y="1836769"/>
              <a:ext cx="3514643" cy="37260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378E015-7274-02DC-9740-FE4328AB3BF9}"/>
                </a:ext>
              </a:extLst>
            </p:cNvPr>
            <p:cNvSpPr txBox="1"/>
            <p:nvPr/>
          </p:nvSpPr>
          <p:spPr>
            <a:xfrm>
              <a:off x="8462041" y="5683000"/>
              <a:ext cx="2945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7"/>
                </a:rPr>
                <a:t>https://huggingface.co/chat/</a:t>
              </a:r>
              <a:r>
                <a:rPr lang="en-US" sz="16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8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45ECA-2E1B-B6C3-1B52-DC396416B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C12A253B-2561-CD5A-F4A7-1A4728FB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noProof="0" dirty="0">
                <a:solidFill>
                  <a:srgbClr val="00305E"/>
                </a:solidFill>
                <a:latin typeface="Open Sans ExtraBold"/>
              </a:rPr>
              <a:t>LLM Services</a:t>
            </a:r>
            <a:br>
              <a:rPr lang="en-US" spc="-1" noProof="0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noProof="0" dirty="0">
                <a:solidFill>
                  <a:srgbClr val="00305E"/>
                </a:solidFill>
                <a:latin typeface="Open Sans ExtraBold"/>
              </a:rPr>
              <a:t>Setup and usage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A43499-A3D6-4C77-9CFA-1722E1811A65}"/>
              </a:ext>
            </a:extLst>
          </p:cNvPr>
          <p:cNvGrpSpPr/>
          <p:nvPr/>
        </p:nvGrpSpPr>
        <p:grpSpPr>
          <a:xfrm>
            <a:off x="249966" y="1277480"/>
            <a:ext cx="4353624" cy="4744074"/>
            <a:chOff x="249966" y="1277480"/>
            <a:chExt cx="4353624" cy="474407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0A516C3-F9BB-D7AE-DB3A-DE470D6F9FCA}"/>
                </a:ext>
              </a:extLst>
            </p:cNvPr>
            <p:cNvSpPr txBox="1">
              <a:spLocks/>
            </p:cNvSpPr>
            <p:nvPr/>
          </p:nvSpPr>
          <p:spPr>
            <a:xfrm>
              <a:off x="498246" y="1277480"/>
              <a:ext cx="3857063" cy="3858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None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396000" indent="-324000" algn="l" defTabSz="9144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285750" indent="-285750" algn="l" defTabSz="914400" rtl="0" eaLnBrk="1" latinLnBrk="0" hangingPunct="1">
                <a:spcBef>
                  <a:spcPts val="1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465750" indent="-285750" algn="l" defTabSz="914400" rtl="0" eaLnBrk="1" latinLnBrk="0" hangingPunct="1">
                <a:spcBef>
                  <a:spcPts val="300"/>
                </a:spcBef>
                <a:buClr>
                  <a:srgbClr val="51B02F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682362" indent="-285750" algn="l" defTabSz="914400" rtl="0" eaLnBrk="1" latinLnBrk="0" hangingPunct="1">
                <a:spcBef>
                  <a:spcPts val="3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000" kern="1200" baseline="0">
                  <a:solidFill>
                    <a:schemeClr val="tx2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6pPr>
              <a:lvl7pPr marL="358775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893763" indent="-22860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Char char="§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noProof="0" dirty="0"/>
                <a:t>Helmholtz </a:t>
              </a:r>
              <a:r>
                <a:rPr lang="en-US" noProof="0" dirty="0" err="1"/>
                <a:t>Blablador</a:t>
              </a:r>
              <a:endParaRPr lang="en-US" noProof="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AA3B5C-051E-A80F-3C51-B87ED2C0F44F}"/>
                </a:ext>
              </a:extLst>
            </p:cNvPr>
            <p:cNvSpPr txBox="1"/>
            <p:nvPr/>
          </p:nvSpPr>
          <p:spPr>
            <a:xfrm>
              <a:off x="249966" y="5683000"/>
              <a:ext cx="43536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noProof="0" dirty="0">
                  <a:hlinkClick r:id="rId2"/>
                </a:rPr>
                <a:t>https://helmholtz-blablador.fz-juelich.de/</a:t>
              </a:r>
              <a:endParaRPr lang="en-US" sz="1600" noProof="0" dirty="0"/>
            </a:p>
          </p:txBody>
        </p:sp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ACF926-DFCC-013C-ABC6-F18FC5513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56" y="1569575"/>
              <a:ext cx="3529844" cy="4282702"/>
            </a:xfrm>
            <a:prstGeom prst="rect">
              <a:avLst/>
            </a:prstGeom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B21497-82B1-C4A9-49BC-DD323B8A4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2041" y="2286000"/>
            <a:ext cx="6576315" cy="3756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Various providers with their own services and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Proprietary to open-source, paid to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Server locations worldwide, in Europe, in Germany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Basic technical structure and concepts are usually similar</a:t>
            </a:r>
          </a:p>
        </p:txBody>
      </p:sp>
    </p:spTree>
    <p:extLst>
      <p:ext uri="{BB962C8B-B14F-4D97-AF65-F5344CB8AC3E}">
        <p14:creationId xmlns:p14="http://schemas.microsoft.com/office/powerpoint/2010/main" val="76719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EA46B-5CAB-2241-3C6C-471564A6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6AA2F70F-6DD3-CBCA-ED38-29B4DF77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pc="-1" dirty="0">
                <a:solidFill>
                  <a:srgbClr val="00305E"/>
                </a:solidFill>
                <a:latin typeface="Open Sans ExtraBold"/>
              </a:rPr>
              <a:t>LLM Services</a:t>
            </a:r>
            <a:br>
              <a:rPr lang="en-US" spc="-1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Setup and usage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E8619D-58EF-4F9C-160B-B7FADAAE217B}"/>
              </a:ext>
            </a:extLst>
          </p:cNvPr>
          <p:cNvGrpSpPr/>
          <p:nvPr/>
        </p:nvGrpSpPr>
        <p:grpSpPr>
          <a:xfrm>
            <a:off x="8792052" y="2221992"/>
            <a:ext cx="2549531" cy="3240000"/>
            <a:chOff x="8792052" y="2221992"/>
            <a:chExt cx="2549531" cy="324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5E5734-302A-916E-5757-B1D3CCC69173}"/>
                </a:ext>
              </a:extLst>
            </p:cNvPr>
            <p:cNvSpPr/>
            <p:nvPr/>
          </p:nvSpPr>
          <p:spPr>
            <a:xfrm>
              <a:off x="8792052" y="2221992"/>
              <a:ext cx="2549531" cy="3240000"/>
            </a:xfrm>
            <a:prstGeom prst="rect">
              <a:avLst/>
            </a:prstGeom>
            <a:noFill/>
            <a:ln w="53975">
              <a:solidFill>
                <a:srgbClr val="0645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2EF7D-D741-5762-2861-9C9D028389D0}"/>
                </a:ext>
              </a:extLst>
            </p:cNvPr>
            <p:cNvSpPr txBox="1"/>
            <p:nvPr/>
          </p:nvSpPr>
          <p:spPr>
            <a:xfrm>
              <a:off x="9427938" y="2286000"/>
              <a:ext cx="18469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C00000"/>
                  </a:solidFill>
                </a:rPr>
                <a:t>Provider Server</a:t>
              </a:r>
            </a:p>
            <a:p>
              <a:pPr algn="r"/>
              <a:r>
                <a:rPr lang="en-US" dirty="0">
                  <a:solidFill>
                    <a:srgbClr val="C00000"/>
                  </a:solidFill>
                </a:rPr>
                <a:t>„Provider“</a:t>
              </a:r>
              <a:endParaRPr lang="en-US" noProof="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0AE154-E864-2B52-AEC9-F69A3DABA4B6}"/>
              </a:ext>
            </a:extLst>
          </p:cNvPr>
          <p:cNvGrpSpPr/>
          <p:nvPr/>
        </p:nvGrpSpPr>
        <p:grpSpPr>
          <a:xfrm>
            <a:off x="10080951" y="3212605"/>
            <a:ext cx="1077969" cy="1692114"/>
            <a:chOff x="10080951" y="3212605"/>
            <a:chExt cx="1077969" cy="16921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1E0F19-555F-1101-108C-621252E77BCA}"/>
                </a:ext>
              </a:extLst>
            </p:cNvPr>
            <p:cNvGrpSpPr/>
            <p:nvPr/>
          </p:nvGrpSpPr>
          <p:grpSpPr>
            <a:xfrm>
              <a:off x="10080951" y="3212605"/>
              <a:ext cx="1077969" cy="634483"/>
              <a:chOff x="9284034" y="2977397"/>
              <a:chExt cx="1077969" cy="6344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681C9E-5C67-35CA-2274-506E03334F20}"/>
                  </a:ext>
                </a:extLst>
              </p:cNvPr>
              <p:cNvSpPr/>
              <p:nvPr/>
            </p:nvSpPr>
            <p:spPr>
              <a:xfrm>
                <a:off x="9284034" y="2977397"/>
                <a:ext cx="1077969" cy="634483"/>
              </a:xfrm>
              <a:prstGeom prst="rect">
                <a:avLst/>
              </a:prstGeom>
              <a:noFill/>
              <a:ln w="38100">
                <a:solidFill>
                  <a:srgbClr val="064569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9A1242-626E-B29D-A0A7-D7A0641296A1}"/>
                  </a:ext>
                </a:extLst>
              </p:cNvPr>
              <p:cNvSpPr txBox="1"/>
              <p:nvPr/>
            </p:nvSpPr>
            <p:spPr>
              <a:xfrm>
                <a:off x="9403673" y="3109973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>
                    <a:solidFill>
                      <a:srgbClr val="FF9300"/>
                    </a:solidFill>
                  </a:rPr>
                  <a:t>LLM 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EFE9CD-5EE5-143D-37A4-254E45107E81}"/>
                </a:ext>
              </a:extLst>
            </p:cNvPr>
            <p:cNvGrpSpPr/>
            <p:nvPr/>
          </p:nvGrpSpPr>
          <p:grpSpPr>
            <a:xfrm>
              <a:off x="10080951" y="4270236"/>
              <a:ext cx="1077969" cy="634483"/>
              <a:chOff x="9284034" y="4035028"/>
              <a:chExt cx="1077969" cy="6344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F0B490-B496-65EC-30D5-D4C34883013A}"/>
                  </a:ext>
                </a:extLst>
              </p:cNvPr>
              <p:cNvSpPr/>
              <p:nvPr/>
            </p:nvSpPr>
            <p:spPr>
              <a:xfrm>
                <a:off x="9284034" y="4035028"/>
                <a:ext cx="1077969" cy="634483"/>
              </a:xfrm>
              <a:prstGeom prst="rect">
                <a:avLst/>
              </a:prstGeom>
              <a:noFill/>
              <a:ln w="38100">
                <a:solidFill>
                  <a:srgbClr val="064569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60BAF3-AE7C-B4D6-EE13-F2B8D1BBC88A}"/>
                  </a:ext>
                </a:extLst>
              </p:cNvPr>
              <p:cNvSpPr txBox="1"/>
              <p:nvPr/>
            </p:nvSpPr>
            <p:spPr>
              <a:xfrm>
                <a:off x="9402070" y="4167604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>
                    <a:solidFill>
                      <a:srgbClr val="FF9300"/>
                    </a:solidFill>
                  </a:rPr>
                  <a:t>LLM B</a:t>
                </a:r>
              </a:p>
            </p:txBody>
          </p:sp>
        </p:grpSp>
      </p:grp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F3AD0BAA-11BA-03C1-6F7F-B5E58DE9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906" y="2313919"/>
            <a:ext cx="2590800" cy="2590800"/>
          </a:xfrm>
          <a:prstGeom prst="rect">
            <a:avLst/>
          </a:prstGeom>
        </p:spPr>
      </p:pic>
      <p:sp>
        <p:nvSpPr>
          <p:cNvPr id="24" name="Arrow: Right 4">
            <a:extLst>
              <a:ext uri="{FF2B5EF4-FFF2-40B4-BE49-F238E27FC236}">
                <a16:creationId xmlns:a16="http://schemas.microsoft.com/office/drawing/2014/main" id="{FC58C87F-0BE3-D115-3C14-4C850C51A3BA}"/>
              </a:ext>
            </a:extLst>
          </p:cNvPr>
          <p:cNvSpPr/>
          <p:nvPr/>
        </p:nvSpPr>
        <p:spPr>
          <a:xfrm>
            <a:off x="3455357" y="2650099"/>
            <a:ext cx="4655333" cy="811800"/>
          </a:xfrm>
          <a:prstGeom prst="rightArrow">
            <a:avLst>
              <a:gd name="adj1" fmla="val 50000"/>
              <a:gd name="adj2" fmla="val 491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Login and Usage with Username / Password</a:t>
            </a:r>
          </a:p>
        </p:txBody>
      </p:sp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7EDE8A1A-2A09-330B-420E-48176AE1BE64}"/>
              </a:ext>
            </a:extLst>
          </p:cNvPr>
          <p:cNvSpPr/>
          <p:nvPr/>
        </p:nvSpPr>
        <p:spPr>
          <a:xfrm>
            <a:off x="5926296" y="3576977"/>
            <a:ext cx="2184394" cy="785838"/>
          </a:xfrm>
          <a:prstGeom prst="wedgeRectCallout">
            <a:avLst>
              <a:gd name="adj1" fmla="val 86837"/>
              <a:gd name="adj2" fmla="val -505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With active login: create API Key</a:t>
            </a: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0BF57A-18E6-AEDD-67DA-5107082A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62" y="814381"/>
            <a:ext cx="1530021" cy="18563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D1CF87-F23C-4708-13D9-1651626FA94C}"/>
              </a:ext>
            </a:extLst>
          </p:cNvPr>
          <p:cNvGrpSpPr/>
          <p:nvPr/>
        </p:nvGrpSpPr>
        <p:grpSpPr>
          <a:xfrm>
            <a:off x="2911918" y="3576977"/>
            <a:ext cx="2943968" cy="785838"/>
            <a:chOff x="2911918" y="3576977"/>
            <a:chExt cx="2943968" cy="785838"/>
          </a:xfrm>
        </p:grpSpPr>
        <p:sp>
          <p:nvSpPr>
            <p:cNvPr id="27" name="Speech Bubble: Rectangle 8">
              <a:extLst>
                <a:ext uri="{FF2B5EF4-FFF2-40B4-BE49-F238E27FC236}">
                  <a16:creationId xmlns:a16="http://schemas.microsoft.com/office/drawing/2014/main" id="{32DE8BC8-7C2E-1D81-8FBA-8869717FF5C0}"/>
                </a:ext>
              </a:extLst>
            </p:cNvPr>
            <p:cNvSpPr/>
            <p:nvPr/>
          </p:nvSpPr>
          <p:spPr>
            <a:xfrm>
              <a:off x="2911918" y="3576977"/>
              <a:ext cx="1725479" cy="785838"/>
            </a:xfrm>
            <a:prstGeom prst="wedgeRectCallout">
              <a:avLst>
                <a:gd name="adj1" fmla="val -106770"/>
                <a:gd name="adj2" fmla="val 46957"/>
              </a:avLst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/>
                <a:t>Store API Key on local PC</a:t>
              </a:r>
            </a:p>
          </p:txBody>
        </p:sp>
        <p:sp>
          <p:nvSpPr>
            <p:cNvPr id="28" name="Arrow: Right 9">
              <a:extLst>
                <a:ext uri="{FF2B5EF4-FFF2-40B4-BE49-F238E27FC236}">
                  <a16:creationId xmlns:a16="http://schemas.microsoft.com/office/drawing/2014/main" id="{3DDDD9B5-11AA-4C63-670C-6C22AA52C420}"/>
                </a:ext>
              </a:extLst>
            </p:cNvPr>
            <p:cNvSpPr/>
            <p:nvPr/>
          </p:nvSpPr>
          <p:spPr>
            <a:xfrm rot="10800000">
              <a:off x="4707806" y="3710556"/>
              <a:ext cx="1148080" cy="518679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Arrow: Right 4">
            <a:extLst>
              <a:ext uri="{FF2B5EF4-FFF2-40B4-BE49-F238E27FC236}">
                <a16:creationId xmlns:a16="http://schemas.microsoft.com/office/drawing/2014/main" id="{640B6F48-D465-AB44-D74E-47D87022A2C7}"/>
              </a:ext>
            </a:extLst>
          </p:cNvPr>
          <p:cNvSpPr/>
          <p:nvPr/>
        </p:nvSpPr>
        <p:spPr>
          <a:xfrm>
            <a:off x="3455356" y="4473826"/>
            <a:ext cx="4655333" cy="811800"/>
          </a:xfrm>
          <a:prstGeom prst="rightArrow">
            <a:avLst>
              <a:gd name="adj1" fmla="val 50000"/>
              <a:gd name="adj2" fmla="val 491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Login and Usage with </a:t>
            </a:r>
            <a:r>
              <a:rPr lang="en-US" sz="1600" noProof="0" dirty="0"/>
              <a:t>API Key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433035-E8A5-1A0F-C705-07F7DCFE6FCB}"/>
              </a:ext>
            </a:extLst>
          </p:cNvPr>
          <p:cNvGrpSpPr/>
          <p:nvPr/>
        </p:nvGrpSpPr>
        <p:grpSpPr>
          <a:xfrm>
            <a:off x="8281042" y="2470666"/>
            <a:ext cx="1799909" cy="2116812"/>
            <a:chOff x="8281042" y="2470666"/>
            <a:chExt cx="1799909" cy="211681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813EB66-CA16-090A-B434-048484E1A3A1}"/>
                </a:ext>
              </a:extLst>
            </p:cNvPr>
            <p:cNvGrpSpPr/>
            <p:nvPr/>
          </p:nvGrpSpPr>
          <p:grpSpPr>
            <a:xfrm>
              <a:off x="8281042" y="2470666"/>
              <a:ext cx="1077969" cy="1188607"/>
              <a:chOff x="7562599" y="2470666"/>
              <a:chExt cx="1077969" cy="118860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9F02FC-7538-27CB-3AC0-C5D0E4DD2FB9}"/>
                  </a:ext>
                </a:extLst>
              </p:cNvPr>
              <p:cNvSpPr/>
              <p:nvPr/>
            </p:nvSpPr>
            <p:spPr>
              <a:xfrm>
                <a:off x="7562599" y="2470666"/>
                <a:ext cx="1077969" cy="11886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CA0A49-9623-6992-E19D-E5AB63EA21AF}"/>
                  </a:ext>
                </a:extLst>
              </p:cNvPr>
              <p:cNvSpPr txBox="1"/>
              <p:nvPr/>
            </p:nvSpPr>
            <p:spPr>
              <a:xfrm>
                <a:off x="7626935" y="2518665"/>
                <a:ext cx="949299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/>
                  <a:t>Web-</a:t>
                </a:r>
              </a:p>
              <a:p>
                <a:pPr algn="ctr"/>
                <a:r>
                  <a:rPr lang="en-US" noProof="0" dirty="0"/>
                  <a:t>Service</a:t>
                </a:r>
              </a:p>
              <a:p>
                <a:pPr algn="ctr"/>
                <a:r>
                  <a:rPr lang="en-US" sz="1400" noProof="0" dirty="0"/>
                  <a:t>with</a:t>
                </a:r>
                <a:endParaRPr lang="en-US" sz="1000" noProof="0" dirty="0"/>
              </a:p>
              <a:p>
                <a:pPr algn="ctr"/>
                <a:r>
                  <a:rPr lang="en-US" noProof="0" dirty="0"/>
                  <a:t>Chat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BCB0510-39F9-C343-54B6-0F919850E37F}"/>
                </a:ext>
              </a:extLst>
            </p:cNvPr>
            <p:cNvGrpSpPr/>
            <p:nvPr/>
          </p:nvGrpSpPr>
          <p:grpSpPr>
            <a:xfrm>
              <a:off x="9359011" y="3064970"/>
              <a:ext cx="721940" cy="1522508"/>
              <a:chOff x="9359011" y="3064970"/>
              <a:chExt cx="721940" cy="1522508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26787E8-F4B1-9649-A88E-2098FBE10737}"/>
                  </a:ext>
                </a:extLst>
              </p:cNvPr>
              <p:cNvCxnSpPr>
                <a:cxnSpLocks/>
                <a:stCxn id="15" idx="3"/>
                <a:endCxn id="7" idx="1"/>
              </p:cNvCxnSpPr>
              <p:nvPr/>
            </p:nvCxnSpPr>
            <p:spPr>
              <a:xfrm>
                <a:off x="9359011" y="3064970"/>
                <a:ext cx="721940" cy="4648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41F0217-8CDD-A006-28B0-66E7A7E9394D}"/>
                  </a:ext>
                </a:extLst>
              </p:cNvPr>
              <p:cNvCxnSpPr>
                <a:cxnSpLocks/>
                <a:stCxn id="15" idx="3"/>
                <a:endCxn id="10" idx="1"/>
              </p:cNvCxnSpPr>
              <p:nvPr/>
            </p:nvCxnSpPr>
            <p:spPr>
              <a:xfrm>
                <a:off x="9359011" y="3064970"/>
                <a:ext cx="721940" cy="15225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CF2D51-E8E7-383D-3635-4B0593EEA301}"/>
              </a:ext>
            </a:extLst>
          </p:cNvPr>
          <p:cNvSpPr txBox="1"/>
          <p:nvPr/>
        </p:nvSpPr>
        <p:spPr>
          <a:xfrm>
            <a:off x="8802689" y="567875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Provider-ID</a:t>
            </a:r>
            <a:r>
              <a:rPr lang="en-US" noProof="0" dirty="0">
                <a:solidFill>
                  <a:srgbClr val="C00000"/>
                </a:solidFill>
              </a:rPr>
              <a:t>/</a:t>
            </a:r>
            <a:r>
              <a:rPr lang="en-US" noProof="0" dirty="0">
                <a:solidFill>
                  <a:srgbClr val="FF9300"/>
                </a:solidFill>
              </a:rPr>
              <a:t>Modell-ID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BEFC7A-2925-7821-C43E-C069A4B304D1}"/>
              </a:ext>
            </a:extLst>
          </p:cNvPr>
          <p:cNvGrpSpPr/>
          <p:nvPr/>
        </p:nvGrpSpPr>
        <p:grpSpPr>
          <a:xfrm>
            <a:off x="8280515" y="3529847"/>
            <a:ext cx="1800436" cy="1789663"/>
            <a:chOff x="8280515" y="3529847"/>
            <a:chExt cx="1800436" cy="178966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36973B-CF4F-6D6D-5060-46C41A29BEF4}"/>
                </a:ext>
              </a:extLst>
            </p:cNvPr>
            <p:cNvGrpSpPr/>
            <p:nvPr/>
          </p:nvGrpSpPr>
          <p:grpSpPr>
            <a:xfrm>
              <a:off x="8280515" y="4402812"/>
              <a:ext cx="1077969" cy="916698"/>
              <a:chOff x="7562599" y="4402812"/>
              <a:chExt cx="1077969" cy="91669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5B26947-6404-BF7B-3249-959E746B609A}"/>
                  </a:ext>
                </a:extLst>
              </p:cNvPr>
              <p:cNvSpPr/>
              <p:nvPr/>
            </p:nvSpPr>
            <p:spPr>
              <a:xfrm>
                <a:off x="7562599" y="4402812"/>
                <a:ext cx="1077969" cy="91669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D7EB51-BD4B-256F-8881-06B56BFA954B}"/>
                  </a:ext>
                </a:extLst>
              </p:cNvPr>
              <p:cNvSpPr txBox="1"/>
              <p:nvPr/>
            </p:nvSpPr>
            <p:spPr>
              <a:xfrm>
                <a:off x="7834524" y="4676495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noProof="0" dirty="0"/>
                  <a:t>API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6E2DBC-1AEB-0CBD-D126-E513DD8F21E7}"/>
                </a:ext>
              </a:extLst>
            </p:cNvPr>
            <p:cNvGrpSpPr/>
            <p:nvPr/>
          </p:nvGrpSpPr>
          <p:grpSpPr>
            <a:xfrm>
              <a:off x="9358484" y="3529847"/>
              <a:ext cx="722467" cy="1331314"/>
              <a:chOff x="9358484" y="3529847"/>
              <a:chExt cx="722467" cy="1331314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0CF497-252C-27A4-036A-65DB924CD2BE}"/>
                  </a:ext>
                </a:extLst>
              </p:cNvPr>
              <p:cNvCxnSpPr>
                <a:cxnSpLocks/>
                <a:stCxn id="17" idx="3"/>
                <a:endCxn id="10" idx="1"/>
              </p:cNvCxnSpPr>
              <p:nvPr/>
            </p:nvCxnSpPr>
            <p:spPr>
              <a:xfrm flipV="1">
                <a:off x="9358484" y="4587478"/>
                <a:ext cx="722467" cy="273683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1DED4CE-264C-C981-4ECA-6AE44120CCA7}"/>
                  </a:ext>
                </a:extLst>
              </p:cNvPr>
              <p:cNvCxnSpPr>
                <a:cxnSpLocks/>
                <a:stCxn id="17" idx="3"/>
                <a:endCxn id="7" idx="1"/>
              </p:cNvCxnSpPr>
              <p:nvPr/>
            </p:nvCxnSpPr>
            <p:spPr>
              <a:xfrm flipV="1">
                <a:off x="9358484" y="3529847"/>
                <a:ext cx="722467" cy="1331314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3327144-789D-3F9C-5EC6-3F9E250E6221}"/>
              </a:ext>
            </a:extLst>
          </p:cNvPr>
          <p:cNvGrpSpPr/>
          <p:nvPr/>
        </p:nvGrpSpPr>
        <p:grpSpPr>
          <a:xfrm>
            <a:off x="2378546" y="2343138"/>
            <a:ext cx="1082349" cy="1219337"/>
            <a:chOff x="2378546" y="2343138"/>
            <a:chExt cx="1082349" cy="12193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AF4EA9-C954-437A-037E-D18ED8E4787D}"/>
                </a:ext>
              </a:extLst>
            </p:cNvPr>
            <p:cNvGrpSpPr/>
            <p:nvPr/>
          </p:nvGrpSpPr>
          <p:grpSpPr>
            <a:xfrm>
              <a:off x="2397816" y="2518665"/>
              <a:ext cx="1043810" cy="1043810"/>
              <a:chOff x="2792232" y="1218723"/>
              <a:chExt cx="1043810" cy="1043810"/>
            </a:xfrm>
            <a:solidFill>
              <a:srgbClr val="000000"/>
            </a:solidFill>
          </p:grpSpPr>
          <p:pic>
            <p:nvPicPr>
              <p:cNvPr id="40" name="Graphic 39" descr="World outline">
                <a:extLst>
                  <a:ext uri="{FF2B5EF4-FFF2-40B4-BE49-F238E27FC236}">
                    <a16:creationId xmlns:a16="http://schemas.microsoft.com/office/drawing/2014/main" id="{69BA4390-CC69-AF18-8731-239BBECF8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62110" y="1578503"/>
                <a:ext cx="504054" cy="504054"/>
              </a:xfrm>
              <a:prstGeom prst="rect">
                <a:avLst/>
              </a:prstGeom>
            </p:spPr>
          </p:pic>
          <p:pic>
            <p:nvPicPr>
              <p:cNvPr id="43" name="Graphic 42" descr="Browser window outline">
                <a:extLst>
                  <a:ext uri="{FF2B5EF4-FFF2-40B4-BE49-F238E27FC236}">
                    <a16:creationId xmlns:a16="http://schemas.microsoft.com/office/drawing/2014/main" id="{6BB92469-464B-7EED-7E3A-2266444A2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92232" y="1218723"/>
                <a:ext cx="1043810" cy="1043810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9C04BA-B6A7-357D-EB6D-5984783A525B}"/>
                </a:ext>
              </a:extLst>
            </p:cNvPr>
            <p:cNvSpPr txBox="1"/>
            <p:nvPr/>
          </p:nvSpPr>
          <p:spPr>
            <a:xfrm>
              <a:off x="2378546" y="2343138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000000"/>
                  </a:solidFill>
                </a:rPr>
                <a:t>Browser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3E13AA-F18D-336E-5EE2-507580DD6BDF}"/>
              </a:ext>
            </a:extLst>
          </p:cNvPr>
          <p:cNvGrpSpPr/>
          <p:nvPr/>
        </p:nvGrpSpPr>
        <p:grpSpPr>
          <a:xfrm>
            <a:off x="2411546" y="4362815"/>
            <a:ext cx="1043810" cy="1232533"/>
            <a:chOff x="2411546" y="4362815"/>
            <a:chExt cx="1043810" cy="1232533"/>
          </a:xfrm>
        </p:grpSpPr>
        <p:pic>
          <p:nvPicPr>
            <p:cNvPr id="48" name="Graphic 47" descr="Web design with solid fill">
              <a:extLst>
                <a:ext uri="{FF2B5EF4-FFF2-40B4-BE49-F238E27FC236}">
                  <a16:creationId xmlns:a16="http://schemas.microsoft.com/office/drawing/2014/main" id="{6A50FCC4-28CD-6CB4-4109-A2A65925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11546" y="4362815"/>
              <a:ext cx="1043810" cy="104381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BEB84C-E45B-6455-39FA-8D4A7078EAAC}"/>
                </a:ext>
              </a:extLst>
            </p:cNvPr>
            <p:cNvSpPr txBox="1"/>
            <p:nvPr/>
          </p:nvSpPr>
          <p:spPr>
            <a:xfrm>
              <a:off x="2565367" y="5226016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000000"/>
                  </a:solidFill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9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4044D-6BAF-59B8-3E56-50BC7374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C2B2BD32-FCED-7135-0DD8-3C5A1F64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AI Assistants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b="1" strike="noStrike" spc="-1" noProof="0" dirty="0">
                <a:solidFill>
                  <a:srgbClr val="00305E"/>
                </a:solidFill>
                <a:latin typeface="Open Sans ExtraBold"/>
              </a:rPr>
              <a:t>Technical Overview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7208-21EF-44FA-09E0-B678508764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341051"/>
            <a:ext cx="8827224" cy="16759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Integration of LLM functions into existing tools and services</a:t>
            </a:r>
          </a:p>
          <a:p>
            <a:pPr marL="681750" lvl="1" indent="-285750"/>
            <a:r>
              <a:rPr lang="en-US" sz="1800" dirty="0"/>
              <a:t>Chatbots on websites</a:t>
            </a:r>
          </a:p>
          <a:p>
            <a:pPr marL="681750" lvl="1" indent="-285750"/>
            <a:r>
              <a:rPr lang="en-US" sz="1800" dirty="0"/>
              <a:t>AI assistants in MS365, Adobe Cloud, …</a:t>
            </a:r>
          </a:p>
          <a:p>
            <a:pPr marL="681750" lvl="1" indent="-285750"/>
            <a:r>
              <a:rPr lang="en-US" sz="1800" dirty="0"/>
              <a:t>AI assistants in programming environments (IDE,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Jupyter Lab, e.g., via "</a:t>
            </a:r>
            <a:r>
              <a:rPr lang="en-US" sz="1800" dirty="0" err="1"/>
              <a:t>jupyter</a:t>
            </a:r>
            <a:r>
              <a:rPr lang="en-US" sz="1800" dirty="0"/>
              <a:t>-ai" or "</a:t>
            </a:r>
            <a:r>
              <a:rPr lang="en-US" sz="1800" dirty="0" err="1"/>
              <a:t>bia</a:t>
            </a:r>
            <a:r>
              <a:rPr lang="en-US" sz="1800" dirty="0"/>
              <a:t>-bob"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“</a:t>
            </a:r>
            <a:endParaRPr lang="en-US" sz="1800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BCCBC7-5460-E876-752E-C2994BBF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" y="3026113"/>
            <a:ext cx="4088043" cy="28175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C78FDF-D08E-C514-E442-BF55A07C3574}"/>
              </a:ext>
            </a:extLst>
          </p:cNvPr>
          <p:cNvGrpSpPr/>
          <p:nvPr/>
        </p:nvGrpSpPr>
        <p:grpSpPr>
          <a:xfrm>
            <a:off x="6978518" y="1742530"/>
            <a:ext cx="5036713" cy="2519361"/>
            <a:chOff x="6978518" y="1915528"/>
            <a:chExt cx="5036713" cy="251936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00BA7CF-65D8-6C4A-8800-B59101830B70}"/>
                </a:ext>
              </a:extLst>
            </p:cNvPr>
            <p:cNvGrpSpPr/>
            <p:nvPr/>
          </p:nvGrpSpPr>
          <p:grpSpPr>
            <a:xfrm>
              <a:off x="9152599" y="1915528"/>
              <a:ext cx="2862632" cy="2107832"/>
              <a:chOff x="8789847" y="1915528"/>
              <a:chExt cx="2862632" cy="21078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829A74-2FFE-AE93-8398-A2F2AD849882}"/>
                  </a:ext>
                </a:extLst>
              </p:cNvPr>
              <p:cNvSpPr/>
              <p:nvPr/>
            </p:nvSpPr>
            <p:spPr>
              <a:xfrm>
                <a:off x="9102948" y="1915528"/>
                <a:ext cx="2549531" cy="2107832"/>
              </a:xfrm>
              <a:prstGeom prst="rect">
                <a:avLst/>
              </a:prstGeom>
              <a:noFill/>
              <a:ln w="53975">
                <a:solidFill>
                  <a:srgbClr val="06456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42A46-63E4-AEAA-14AE-C58F6C10202B}"/>
                  </a:ext>
                </a:extLst>
              </p:cNvPr>
              <p:cNvSpPr txBox="1"/>
              <p:nvPr/>
            </p:nvSpPr>
            <p:spPr>
              <a:xfrm>
                <a:off x="9147025" y="1956981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Provider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B11DCF-D419-792E-DB7D-951878FADE6C}"/>
                  </a:ext>
                </a:extLst>
              </p:cNvPr>
              <p:cNvGrpSpPr/>
              <p:nvPr/>
            </p:nvGrpSpPr>
            <p:grpSpPr>
              <a:xfrm>
                <a:off x="10391847" y="2483684"/>
                <a:ext cx="1077969" cy="634483"/>
                <a:chOff x="9284034" y="2977397"/>
                <a:chExt cx="1077969" cy="63448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45F4F49-5250-D5C2-1C55-0547E166768D}"/>
                    </a:ext>
                  </a:extLst>
                </p:cNvPr>
                <p:cNvSpPr/>
                <p:nvPr/>
              </p:nvSpPr>
              <p:spPr>
                <a:xfrm>
                  <a:off x="9284034" y="2977397"/>
                  <a:ext cx="1077969" cy="634483"/>
                </a:xfrm>
                <a:prstGeom prst="rect">
                  <a:avLst/>
                </a:prstGeom>
                <a:noFill/>
                <a:ln w="38100">
                  <a:solidFill>
                    <a:srgbClr val="064569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206771-C400-1560-E4D3-60B42FD1203D}"/>
                    </a:ext>
                  </a:extLst>
                </p:cNvPr>
                <p:cNvSpPr txBox="1"/>
                <p:nvPr/>
              </p:nvSpPr>
              <p:spPr>
                <a:xfrm>
                  <a:off x="9403673" y="3109973"/>
                  <a:ext cx="838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9300"/>
                      </a:solidFill>
                    </a:rPr>
                    <a:t>LLM A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50F1DBD-0861-8DE3-F228-3119A7825E29}"/>
                  </a:ext>
                </a:extLst>
              </p:cNvPr>
              <p:cNvGrpSpPr/>
              <p:nvPr/>
            </p:nvGrpSpPr>
            <p:grpSpPr>
              <a:xfrm>
                <a:off x="10391847" y="3241396"/>
                <a:ext cx="1077969" cy="634483"/>
                <a:chOff x="9284034" y="4035028"/>
                <a:chExt cx="1077969" cy="634483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5B79106-3DCB-8CE7-319B-D6CD45C7BCE1}"/>
                    </a:ext>
                  </a:extLst>
                </p:cNvPr>
                <p:cNvSpPr/>
                <p:nvPr/>
              </p:nvSpPr>
              <p:spPr>
                <a:xfrm>
                  <a:off x="9284034" y="4035028"/>
                  <a:ext cx="1077969" cy="634483"/>
                </a:xfrm>
                <a:prstGeom prst="rect">
                  <a:avLst/>
                </a:prstGeom>
                <a:noFill/>
                <a:ln w="38100">
                  <a:solidFill>
                    <a:srgbClr val="064569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5D2496-ABB7-9F2E-8E57-99260617DE83}"/>
                    </a:ext>
                  </a:extLst>
                </p:cNvPr>
                <p:cNvSpPr txBox="1"/>
                <p:nvPr/>
              </p:nvSpPr>
              <p:spPr>
                <a:xfrm>
                  <a:off x="9402070" y="4167604"/>
                  <a:ext cx="8418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9300"/>
                      </a:solidFill>
                    </a:rPr>
                    <a:t>LLM B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CDC6AB-0FCB-C6B1-609A-52336780B512}"/>
                  </a:ext>
                </a:extLst>
              </p:cNvPr>
              <p:cNvGrpSpPr/>
              <p:nvPr/>
            </p:nvGrpSpPr>
            <p:grpSpPr>
              <a:xfrm>
                <a:off x="8789847" y="2714601"/>
                <a:ext cx="1077969" cy="916698"/>
                <a:chOff x="7562599" y="4402812"/>
                <a:chExt cx="1077969" cy="91669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274B766-3311-07D1-5F53-DA116D8596DF}"/>
                    </a:ext>
                  </a:extLst>
                </p:cNvPr>
                <p:cNvSpPr/>
                <p:nvPr/>
              </p:nvSpPr>
              <p:spPr>
                <a:xfrm>
                  <a:off x="7562599" y="4402812"/>
                  <a:ext cx="1077969" cy="91669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64569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1EE188-CF55-F4D4-CB3B-222A798F60CD}"/>
                    </a:ext>
                  </a:extLst>
                </p:cNvPr>
                <p:cNvSpPr txBox="1"/>
                <p:nvPr/>
              </p:nvSpPr>
              <p:spPr>
                <a:xfrm>
                  <a:off x="7834524" y="4676495"/>
                  <a:ext cx="5341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API</a:t>
                  </a:r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527A024-FAE1-ED85-E8B5-8DB7BBFA4459}"/>
                  </a:ext>
                </a:extLst>
              </p:cNvPr>
              <p:cNvCxnSpPr>
                <a:cxnSpLocks/>
                <a:stCxn id="17" idx="3"/>
                <a:endCxn id="10" idx="1"/>
              </p:cNvCxnSpPr>
              <p:nvPr/>
            </p:nvCxnSpPr>
            <p:spPr>
              <a:xfrm>
                <a:off x="9867816" y="3172950"/>
                <a:ext cx="524031" cy="385688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030564D-5153-B88D-B26D-60A4379E60EA}"/>
                  </a:ext>
                </a:extLst>
              </p:cNvPr>
              <p:cNvCxnSpPr>
                <a:cxnSpLocks/>
                <a:stCxn id="17" idx="3"/>
                <a:endCxn id="7" idx="1"/>
              </p:cNvCxnSpPr>
              <p:nvPr/>
            </p:nvCxnSpPr>
            <p:spPr>
              <a:xfrm flipV="1">
                <a:off x="9867816" y="2800926"/>
                <a:ext cx="524031" cy="372024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prstDash val="sys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CD5F69-301F-2ADF-8548-9992EE79BFE8}"/>
                </a:ext>
              </a:extLst>
            </p:cNvPr>
            <p:cNvCxnSpPr>
              <a:cxnSpLocks/>
              <a:stCxn id="31" idx="3"/>
              <a:endCxn id="17" idx="1"/>
            </p:cNvCxnSpPr>
            <p:nvPr/>
          </p:nvCxnSpPr>
          <p:spPr>
            <a:xfrm flipV="1">
              <a:off x="6978518" y="3172950"/>
              <a:ext cx="2174081" cy="1261939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0F74EA-8F93-928C-C5CB-0033B32FBDEA}"/>
              </a:ext>
            </a:extLst>
          </p:cNvPr>
          <p:cNvGrpSpPr/>
          <p:nvPr/>
        </p:nvGrpSpPr>
        <p:grpSpPr>
          <a:xfrm>
            <a:off x="4186380" y="3811433"/>
            <a:ext cx="2792138" cy="1246906"/>
            <a:chOff x="4186380" y="3811433"/>
            <a:chExt cx="2792138" cy="124690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185D47E-4803-9CC6-C2C0-B8B804B0A9FB}"/>
                </a:ext>
              </a:extLst>
            </p:cNvPr>
            <p:cNvGrpSpPr/>
            <p:nvPr/>
          </p:nvGrpSpPr>
          <p:grpSpPr>
            <a:xfrm>
              <a:off x="4514915" y="3811433"/>
              <a:ext cx="2463603" cy="1246906"/>
              <a:chOff x="5020056" y="3241396"/>
              <a:chExt cx="2822260" cy="198897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2466CC-6B35-71B7-F55D-40E51C24F4EC}"/>
                  </a:ext>
                </a:extLst>
              </p:cNvPr>
              <p:cNvSpPr txBox="1"/>
              <p:nvPr/>
            </p:nvSpPr>
            <p:spPr>
              <a:xfrm>
                <a:off x="5103695" y="3389416"/>
                <a:ext cx="2735045" cy="17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Software package or plugin for chat, text or code generation, </a:t>
                </a:r>
                <a:r>
                  <a:rPr lang="en-US" sz="1600" dirty="0" err="1"/>
                  <a:t>etc</a:t>
                </a:r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connected to </a:t>
                </a:r>
                <a:r>
                  <a:rPr lang="en-US" sz="1600" dirty="0">
                    <a:sym typeface="Wingdings" pitchFamily="2" charset="2"/>
                  </a:rPr>
                  <a:t></a:t>
                </a:r>
                <a:endParaRPr lang="en-US" sz="1600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5A3C5C90-AC86-7F35-B109-A9AD267ED9E1}"/>
                  </a:ext>
                </a:extLst>
              </p:cNvPr>
              <p:cNvSpPr/>
              <p:nvPr/>
            </p:nvSpPr>
            <p:spPr>
              <a:xfrm>
                <a:off x="5020056" y="3241396"/>
                <a:ext cx="2822260" cy="1988972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466031-CA8B-9063-4E3B-A13E09CA8624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4186380" y="4434889"/>
              <a:ext cx="328535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peech Bubble: Rectangle 8">
            <a:extLst>
              <a:ext uri="{FF2B5EF4-FFF2-40B4-BE49-F238E27FC236}">
                <a16:creationId xmlns:a16="http://schemas.microsoft.com/office/drawing/2014/main" id="{253397A0-C536-826A-A336-9A398D96793A}"/>
              </a:ext>
            </a:extLst>
          </p:cNvPr>
          <p:cNvSpPr/>
          <p:nvPr/>
        </p:nvSpPr>
        <p:spPr>
          <a:xfrm>
            <a:off x="7348819" y="2131064"/>
            <a:ext cx="1469205" cy="785838"/>
          </a:xfrm>
          <a:prstGeom prst="wedgeRectCallout">
            <a:avLst>
              <a:gd name="adj1" fmla="val 41411"/>
              <a:gd name="adj2" fmla="val 93094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with API Key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7B35D7-E42E-7A23-4960-8CC3346D7AC0}"/>
              </a:ext>
            </a:extLst>
          </p:cNvPr>
          <p:cNvGrpSpPr/>
          <p:nvPr/>
        </p:nvGrpSpPr>
        <p:grpSpPr>
          <a:xfrm>
            <a:off x="6910424" y="4361967"/>
            <a:ext cx="5104806" cy="1905093"/>
            <a:chOff x="6910424" y="4180731"/>
            <a:chExt cx="5104806" cy="190509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C241FFD-8BA6-02A5-9C46-F837E884800D}"/>
                </a:ext>
              </a:extLst>
            </p:cNvPr>
            <p:cNvGrpSpPr/>
            <p:nvPr/>
          </p:nvGrpSpPr>
          <p:grpSpPr>
            <a:xfrm>
              <a:off x="6978518" y="4180731"/>
              <a:ext cx="5036712" cy="1653790"/>
              <a:chOff x="6615766" y="4180731"/>
              <a:chExt cx="5036712" cy="1653790"/>
            </a:xfrm>
            <a:noFill/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A6E4F-613E-59BC-1D67-63A35377325F}"/>
                  </a:ext>
                </a:extLst>
              </p:cNvPr>
              <p:cNvSpPr/>
              <p:nvPr/>
            </p:nvSpPr>
            <p:spPr>
              <a:xfrm>
                <a:off x="9102947" y="4180731"/>
                <a:ext cx="2549531" cy="1653790"/>
              </a:xfrm>
              <a:prstGeom prst="rect">
                <a:avLst/>
              </a:prstGeom>
              <a:grpFill/>
              <a:ln w="53975">
                <a:solidFill>
                  <a:schemeClr val="accent2">
                    <a:lumMod val="50000"/>
                    <a:alpha val="49665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8A8231-B2CC-0AF0-A526-5964F06226FB}"/>
                  </a:ext>
                </a:extLst>
              </p:cNvPr>
              <p:cNvSpPr txBox="1"/>
              <p:nvPr/>
            </p:nvSpPr>
            <p:spPr>
              <a:xfrm>
                <a:off x="9128176" y="4210217"/>
                <a:ext cx="1887055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Local Computer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F9F38D6-35FE-DEB4-749A-044E01E82EDD}"/>
                  </a:ext>
                </a:extLst>
              </p:cNvPr>
              <p:cNvSpPr/>
              <p:nvPr/>
            </p:nvSpPr>
            <p:spPr>
              <a:xfrm>
                <a:off x="9332692" y="4609035"/>
                <a:ext cx="2137124" cy="1115109"/>
              </a:xfrm>
              <a:prstGeom prst="rect">
                <a:avLst/>
              </a:prstGeom>
              <a:grpFill/>
              <a:ln w="53975">
                <a:solidFill>
                  <a:schemeClr val="accent2">
                    <a:lumMod val="50000"/>
                    <a:alpha val="49665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CE491D-0962-B2A9-E502-48D7103D75F8}"/>
                  </a:ext>
                </a:extLst>
              </p:cNvPr>
              <p:cNvSpPr txBox="1"/>
              <p:nvPr/>
            </p:nvSpPr>
            <p:spPr>
              <a:xfrm>
                <a:off x="9661227" y="4665276"/>
                <a:ext cx="1662635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Local LLM Service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5667599-F85A-B0DC-036E-77D9DEE29FDC}"/>
                  </a:ext>
                </a:extLst>
              </p:cNvPr>
              <p:cNvGrpSpPr/>
              <p:nvPr/>
            </p:nvGrpSpPr>
            <p:grpSpPr>
              <a:xfrm>
                <a:off x="9228345" y="5002539"/>
                <a:ext cx="735469" cy="620302"/>
                <a:chOff x="7562599" y="4402812"/>
                <a:chExt cx="1077969" cy="916698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0B2982C-6223-5F55-42E5-A753CCD07704}"/>
                    </a:ext>
                  </a:extLst>
                </p:cNvPr>
                <p:cNvSpPr/>
                <p:nvPr/>
              </p:nvSpPr>
              <p:spPr>
                <a:xfrm>
                  <a:off x="7562599" y="4402812"/>
                  <a:ext cx="1077969" cy="91669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2">
                      <a:lumMod val="50000"/>
                      <a:alpha val="49665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B203E9C-592E-2EC1-76AA-210F65379F8F}"/>
                    </a:ext>
                  </a:extLst>
                </p:cNvPr>
                <p:cNvSpPr txBox="1"/>
                <p:nvPr/>
              </p:nvSpPr>
              <p:spPr>
                <a:xfrm>
                  <a:off x="7646891" y="4595415"/>
                  <a:ext cx="909485" cy="54580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</a:rPr>
                    <a:t>API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5C0F49C-EF57-CB6E-0F11-743B22E272B0}"/>
                  </a:ext>
                </a:extLst>
              </p:cNvPr>
              <p:cNvGrpSpPr/>
              <p:nvPr/>
            </p:nvGrpSpPr>
            <p:grpSpPr>
              <a:xfrm>
                <a:off x="10433171" y="5038312"/>
                <a:ext cx="886712" cy="548756"/>
                <a:chOff x="9284034" y="2977397"/>
                <a:chExt cx="1077969" cy="634483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91D3AE8-4C7E-536E-22F6-93338A6B758D}"/>
                    </a:ext>
                  </a:extLst>
                </p:cNvPr>
                <p:cNvSpPr/>
                <p:nvPr/>
              </p:nvSpPr>
              <p:spPr>
                <a:xfrm>
                  <a:off x="9284034" y="2977397"/>
                  <a:ext cx="1077969" cy="634483"/>
                </a:xfrm>
                <a:prstGeom prst="rect">
                  <a:avLst/>
                </a:prstGeom>
                <a:grpFill/>
                <a:ln w="38100">
                  <a:solidFill>
                    <a:schemeClr val="accent2">
                      <a:lumMod val="50000"/>
                      <a:alpha val="49665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3BC820F-1C46-EEC1-95E3-2D10589EF37D}"/>
                    </a:ext>
                  </a:extLst>
                </p:cNvPr>
                <p:cNvSpPr txBox="1"/>
                <p:nvPr/>
              </p:nvSpPr>
              <p:spPr>
                <a:xfrm>
                  <a:off x="9366815" y="3109973"/>
                  <a:ext cx="912409" cy="391443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2"/>
                      </a:solidFill>
                    </a:rPr>
                    <a:t>LLM a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EAFCF4E-5A2D-7E25-D9E9-DCBA3C6EE56C}"/>
                  </a:ext>
                </a:extLst>
              </p:cNvPr>
              <p:cNvCxnSpPr>
                <a:cxnSpLocks/>
                <a:stCxn id="45" idx="3"/>
                <a:endCxn id="50" idx="1"/>
              </p:cNvCxnSpPr>
              <p:nvPr/>
            </p:nvCxnSpPr>
            <p:spPr>
              <a:xfrm>
                <a:off x="9963814" y="5312690"/>
                <a:ext cx="469357" cy="0"/>
              </a:xfrm>
              <a:prstGeom prst="straightConnector1">
                <a:avLst/>
              </a:prstGeom>
              <a:grpFill/>
              <a:ln w="25400">
                <a:solidFill>
                  <a:schemeClr val="accent2">
                    <a:lumMod val="50000"/>
                    <a:alpha val="49665"/>
                  </a:schemeClr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27A0F99-A98C-20E1-E7CF-BA0EB1F531F0}"/>
                  </a:ext>
                </a:extLst>
              </p:cNvPr>
              <p:cNvCxnSpPr>
                <a:cxnSpLocks/>
                <a:stCxn id="31" idx="3"/>
                <a:endCxn id="45" idx="1"/>
              </p:cNvCxnSpPr>
              <p:nvPr/>
            </p:nvCxnSpPr>
            <p:spPr>
              <a:xfrm>
                <a:off x="6615766" y="4434889"/>
                <a:ext cx="2612579" cy="877801"/>
              </a:xfrm>
              <a:prstGeom prst="straightConnector1">
                <a:avLst/>
              </a:prstGeom>
              <a:grpFill/>
              <a:ln w="25400">
                <a:solidFill>
                  <a:schemeClr val="accent2">
                    <a:lumMod val="50000"/>
                    <a:alpha val="49665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Speech Bubble: Rectangle 8">
              <a:extLst>
                <a:ext uri="{FF2B5EF4-FFF2-40B4-BE49-F238E27FC236}">
                  <a16:creationId xmlns:a16="http://schemas.microsoft.com/office/drawing/2014/main" id="{0481493F-364F-536F-5AE6-9E90064DE80D}"/>
                </a:ext>
              </a:extLst>
            </p:cNvPr>
            <p:cNvSpPr/>
            <p:nvPr/>
          </p:nvSpPr>
          <p:spPr>
            <a:xfrm>
              <a:off x="6910424" y="5208023"/>
              <a:ext cx="2174080" cy="877801"/>
            </a:xfrm>
            <a:prstGeom prst="wedgeRectCallout">
              <a:avLst>
                <a:gd name="adj1" fmla="val -1712"/>
                <a:gd name="adj2" fmla="val -97279"/>
              </a:avLst>
            </a:prstGeom>
            <a:solidFill>
              <a:schemeClr val="accent3">
                <a:alpha val="49992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Alternative: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Direct local access, needs according hardware performance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C1D2A59-0D6B-61F3-8841-286F3D8AE450}"/>
              </a:ext>
            </a:extLst>
          </p:cNvPr>
          <p:cNvSpPr txBox="1"/>
          <p:nvPr/>
        </p:nvSpPr>
        <p:spPr>
          <a:xfrm>
            <a:off x="5896289" y="328612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blablador</a:t>
            </a:r>
            <a:r>
              <a:rPr lang="en-US" noProof="0" dirty="0">
                <a:solidFill>
                  <a:srgbClr val="C00000"/>
                </a:solidFill>
              </a:rPr>
              <a:t>/</a:t>
            </a:r>
            <a:r>
              <a:rPr lang="en-US" noProof="0" dirty="0">
                <a:solidFill>
                  <a:srgbClr val="FF9300"/>
                </a:solidFill>
              </a:rPr>
              <a:t>alias-fast</a:t>
            </a:r>
          </a:p>
        </p:txBody>
      </p:sp>
    </p:spTree>
    <p:extLst>
      <p:ext uri="{BB962C8B-B14F-4D97-AF65-F5344CB8AC3E}">
        <p14:creationId xmlns:p14="http://schemas.microsoft.com/office/powerpoint/2010/main" val="28720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8BD6-96F6-758A-89FA-C0520BD9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A6561769-6F80-3936-7D48-255B1082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0" y="371880"/>
            <a:ext cx="10267560" cy="81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  <a:t>AI Assistants</a:t>
            </a:r>
            <a:br>
              <a:rPr lang="en-US" sz="2400" b="1" strike="noStrike" spc="-1" noProof="0" dirty="0">
                <a:solidFill>
                  <a:srgbClr val="00305E"/>
                </a:solidFill>
                <a:latin typeface="Open Sans ExtraBold"/>
              </a:rPr>
            </a:br>
            <a:r>
              <a:rPr lang="en-US" sz="2000" spc="-1" dirty="0">
                <a:solidFill>
                  <a:srgbClr val="00305E"/>
                </a:solidFill>
                <a:latin typeface="Open Sans ExtraBold"/>
              </a:rPr>
              <a:t>U</a:t>
            </a:r>
            <a:r>
              <a:rPr lang="en-US" sz="2000" b="1" strike="noStrike" spc="-1" noProof="0" dirty="0">
                <a:solidFill>
                  <a:srgbClr val="00305E"/>
                </a:solidFill>
                <a:latin typeface="Open Sans ExtraBold"/>
              </a:rPr>
              <a:t>sage and Limitations</a:t>
            </a:r>
            <a:endParaRPr lang="en-US" sz="2200" strike="noStrike" spc="-1" noProof="0" dirty="0">
              <a:solidFill>
                <a:srgbClr val="00305E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C31A-4DE8-2619-7DF1-7E840C69CA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341050"/>
            <a:ext cx="10545289" cy="4739319"/>
          </a:xfrm>
        </p:spPr>
        <p:txBody>
          <a:bodyPr/>
          <a:lstStyle/>
          <a:p>
            <a:r>
              <a:rPr lang="en-US" sz="2000" noProof="0" dirty="0"/>
              <a:t>Prompt Engineering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noProof="0" dirty="0"/>
              <a:t>Prompt: Instruction for the AI assistant / LLM to fulfill a task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Formulate as precisely as possible and provide useful context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Iterative modification of the prompt until the desired result is achieved</a:t>
            </a:r>
            <a:endParaRPr lang="en-US" sz="1800" noProof="0" dirty="0"/>
          </a:p>
          <a:p>
            <a:r>
              <a:rPr lang="en-US" sz="2000" noProof="0" dirty="0"/>
              <a:t>Limitations</a:t>
            </a:r>
            <a:endParaRPr lang="en-US" sz="18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Prompts and context are transmitted to the LLM - when using an external LLM service provider, this means data transmission to external servers, so data protection must be considered!</a:t>
            </a:r>
            <a:endParaRPr lang="en-US" sz="1800" noProof="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AI assistant is only as good as the LLM used in the backend - variations in answer quality, available languages, knowledge level, code generation capability, </a:t>
            </a:r>
            <a:r>
              <a:rPr lang="en-US" sz="1800" noProof="0" dirty="0"/>
              <a:t>…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context window (number of tokens) has limitations and varies depending on the LLM</a:t>
            </a:r>
            <a:endParaRPr lang="en-US" sz="1200" b="1" noProof="0" dirty="0"/>
          </a:p>
          <a:p>
            <a:pPr algn="ctr"/>
            <a:r>
              <a:rPr lang="en-US" sz="1800" b="1" dirty="0"/>
              <a:t>In this training, we use "</a:t>
            </a:r>
            <a:r>
              <a:rPr lang="en-US" sz="1800" b="1" dirty="0" err="1"/>
              <a:t>bia</a:t>
            </a:r>
            <a:r>
              <a:rPr lang="en-US" sz="1800" b="1" dirty="0"/>
              <a:t>-bob" (AI assistant for Jupyter) with </a:t>
            </a:r>
            <a:br>
              <a:rPr lang="en-US" sz="1800" b="1" dirty="0"/>
            </a:br>
            <a:r>
              <a:rPr lang="en-US" sz="1800" b="1" dirty="0" err="1"/>
              <a:t>Blablador</a:t>
            </a:r>
            <a:r>
              <a:rPr lang="en-US" sz="1800" b="1" dirty="0"/>
              <a:t> (LLM provider Helmholtz / FZ Jülich</a:t>
            </a:r>
            <a:r>
              <a:rPr lang="en-US" sz="1800" b="1" noProof="0" dirty="0"/>
              <a:t>)</a:t>
            </a:r>
          </a:p>
          <a:p>
            <a:pPr algn="r"/>
            <a:r>
              <a:rPr lang="en-US" noProof="0" dirty="0"/>
              <a:t>(https://</a:t>
            </a:r>
            <a:r>
              <a:rPr lang="en-US" noProof="0" dirty="0" err="1"/>
              <a:t>github.com</a:t>
            </a:r>
            <a:r>
              <a:rPr lang="en-US" noProof="0" dirty="0"/>
              <a:t>/</a:t>
            </a:r>
            <a:r>
              <a:rPr lang="en-US" noProof="0" dirty="0" err="1"/>
              <a:t>haesleinhuepf</a:t>
            </a:r>
            <a:r>
              <a:rPr lang="en-US" noProof="0" dirty="0"/>
              <a:t>/</a:t>
            </a:r>
            <a:r>
              <a:rPr lang="en-US" noProof="0" dirty="0" err="1"/>
              <a:t>bia</a:t>
            </a:r>
            <a:r>
              <a:rPr lang="en-US" noProof="0" dirty="0"/>
              <a:t>-bob)</a:t>
            </a:r>
            <a:br>
              <a:rPr lang="en-US" noProof="0" dirty="0"/>
            </a:br>
            <a:r>
              <a:rPr lang="en-US" noProof="0" dirty="0"/>
              <a:t>(https://</a:t>
            </a:r>
            <a:r>
              <a:rPr lang="en-US" noProof="0" dirty="0" err="1"/>
              <a:t>helmholtz-blablador.fz-juelich.de</a:t>
            </a:r>
            <a:r>
              <a:rPr lang="en-US" noProof="0" dirty="0"/>
              <a:t>)</a:t>
            </a:r>
          </a:p>
          <a:p>
            <a:pPr algn="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16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2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</TotalTime>
  <Words>544</Words>
  <Application>Microsoft Macintosh PowerPoint</Application>
  <PresentationFormat>Widescreen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Open Sans</vt:lpstr>
      <vt:lpstr>Open Sans ExtraBold</vt:lpstr>
      <vt:lpstr>Open Sans Light</vt:lpstr>
      <vt:lpstr>Times New Roman</vt:lpstr>
      <vt:lpstr>Wingdings</vt:lpstr>
      <vt:lpstr>TUD_2018</vt:lpstr>
      <vt:lpstr>PowerPoint Presentation</vt:lpstr>
      <vt:lpstr>LLM Services What is an LLM?</vt:lpstr>
      <vt:lpstr>LLM Services Setup and usage</vt:lpstr>
      <vt:lpstr>LLM Services Setup and usage</vt:lpstr>
      <vt:lpstr>LLM Services Setup and usage</vt:lpstr>
      <vt:lpstr>AI Assistants Technical Overview</vt:lpstr>
      <vt:lpstr>AI Assistants Usage and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Täschner, Matthias</cp:lastModifiedBy>
  <cp:revision>268</cp:revision>
  <dcterms:modified xsi:type="dcterms:W3CDTF">2025-07-31T14:53:30Z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